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6"/>
  </p:notesMasterIdLst>
  <p:sldIdLst>
    <p:sldId id="269" r:id="rId2"/>
    <p:sldId id="270" r:id="rId3"/>
    <p:sldId id="257" r:id="rId4"/>
    <p:sldId id="260" r:id="rId5"/>
    <p:sldId id="285" r:id="rId6"/>
    <p:sldId id="263" r:id="rId7"/>
    <p:sldId id="264" r:id="rId8"/>
    <p:sldId id="265" r:id="rId9"/>
    <p:sldId id="289" r:id="rId10"/>
    <p:sldId id="287" r:id="rId11"/>
    <p:sldId id="268" r:id="rId12"/>
    <p:sldId id="299" r:id="rId13"/>
    <p:sldId id="300" r:id="rId14"/>
    <p:sldId id="272" r:id="rId15"/>
    <p:sldId id="278" r:id="rId16"/>
    <p:sldId id="284" r:id="rId17"/>
    <p:sldId id="277" r:id="rId18"/>
    <p:sldId id="279" r:id="rId19"/>
    <p:sldId id="274" r:id="rId20"/>
    <p:sldId id="275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4" autoAdjust="0"/>
    <p:restoredTop sz="93067" autoAdjust="0"/>
  </p:normalViewPr>
  <p:slideViewPr>
    <p:cSldViewPr snapToGrid="0" snapToObjects="1">
      <p:cViewPr varScale="1">
        <p:scale>
          <a:sx n="151" d="100"/>
          <a:sy n="151" d="100"/>
        </p:scale>
        <p:origin x="36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0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09BD-2406-4D40-921F-E12EAD221E82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0039-FE8D-4E46-968B-6FF88EF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96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9EA-3D87-4731-BB82-11C1AD8C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7912-5C8A-46B8-A404-69F4B642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9CE6-B51E-4786-AEF2-79A20968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0AC9-2F1A-4A1D-8E65-0C3681B5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C5C7-2792-4888-B577-38C1C2A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7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C7E1-D536-448C-8833-B47508AE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8209-0FE2-46F4-9136-B338D11E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4A5C-3BD6-4059-851F-975F563C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F49DA-287B-4EB3-BB14-91C907C5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9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30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UNIX </a:t>
            </a: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Fundamentals</a:t>
            </a:r>
            <a:endParaRPr lang="en-US" sz="2000" b="1" i="0" kern="1200" cap="none" spc="0" dirty="0">
              <a:ln w="0"/>
              <a:solidFill>
                <a:schemeClr val="bg1"/>
              </a:solidFill>
              <a:effectLst/>
              <a:latin typeface="Century Gothic" panose="020B0502020202020204" pitchFamily="34" charset="0"/>
              <a:ea typeface="+mn-ea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78203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UNIX OS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Linux OS                       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Features of Unix</a:t>
            </a:r>
          </a:p>
          <a:p>
            <a:pPr algn="ctr" defTabSz="214761"/>
            <a:endParaRPr 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33495"/>
            <a:ext cx="1242935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Commands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90514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command basics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man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echo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printf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…</a:t>
            </a:r>
          </a:p>
          <a:p>
            <a:pPr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71185" y="2104192"/>
            <a:ext cx="1117405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File 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The file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pwd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and cd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mkdir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ls  and cp ..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186396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Vi/Vim editors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50503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Input mode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Saving text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Aborting…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42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 </a:t>
            </a:r>
            <a:r>
              <a:rPr lang="en-US" sz="2187" b="1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</a:t>
            </a:r>
            <a:r>
              <a:rPr lang="en-US" sz="218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187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shell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290972" cy="68970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Pattern matching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Escaping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Redirecting…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83145" y="3630795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Processes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27313" y="3817787"/>
            <a:ext cx="1157627" cy="5512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ps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nohup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at and batch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Simple Filters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85128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05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cmp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comm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diff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head and tail 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GREP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13050" y="3576701"/>
            <a:ext cx="1157627" cy="45887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character class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*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Dot…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SED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255653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Updating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RegEx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32700" y="3094598"/>
            <a:ext cx="1122283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Shell</a:t>
            </a:r>
            <a:b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Programming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66304" y="3554035"/>
            <a:ext cx="1157627" cy="59736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condition eval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loops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read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exit status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35D467-D833-4E97-9860-A2DB8A8C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88" y="2988169"/>
            <a:ext cx="11353165" cy="2660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EEF775-0BCE-476E-8AF8-2A8A7FB2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History (Accessing Previous Commands)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0FA358-3456-4CFC-97E7-247D007F6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57" y="1087418"/>
            <a:ext cx="2389239" cy="5738259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15BE74D6-0BCF-47A9-AA2D-09ECDA885E0E}"/>
              </a:ext>
            </a:extLst>
          </p:cNvPr>
          <p:cNvSpPr/>
          <p:nvPr/>
        </p:nvSpPr>
        <p:spPr>
          <a:xfrm>
            <a:off x="6031670" y="2935284"/>
            <a:ext cx="4070766" cy="376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Re-executes event number 1667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23913E8-9644-40D0-981B-156112E74D5A}"/>
              </a:ext>
            </a:extLst>
          </p:cNvPr>
          <p:cNvSpPr/>
          <p:nvPr/>
        </p:nvSpPr>
        <p:spPr>
          <a:xfrm>
            <a:off x="6095998" y="3841054"/>
            <a:ext cx="4038601" cy="376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Displays only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3099A-388B-41FB-AED0-A3C0533424F9}"/>
              </a:ext>
            </a:extLst>
          </p:cNvPr>
          <p:cNvSpPr txBox="1"/>
          <p:nvPr/>
        </p:nvSpPr>
        <p:spPr>
          <a:xfrm>
            <a:off x="355088" y="2512541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Example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92746DA5-171A-4C87-9FFD-11AB035C2C11}"/>
              </a:ext>
            </a:extLst>
          </p:cNvPr>
          <p:cNvSpPr/>
          <p:nvPr/>
        </p:nvSpPr>
        <p:spPr>
          <a:xfrm>
            <a:off x="6063834" y="4429730"/>
            <a:ext cx="4070766" cy="376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Repeats last command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9E36C58A-01FA-454B-840E-04B95A98D6CA}"/>
              </a:ext>
            </a:extLst>
          </p:cNvPr>
          <p:cNvSpPr/>
          <p:nvPr/>
        </p:nvSpPr>
        <p:spPr>
          <a:xfrm>
            <a:off x="6063833" y="5272241"/>
            <a:ext cx="4070767" cy="376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Repeats last command beginning with </a:t>
            </a:r>
            <a:r>
              <a:rPr lang="en-US" i="1" dirty="0">
                <a:latin typeface="Bahnschrift" panose="020B0502040204020203" pitchFamily="34" charset="0"/>
              </a:rPr>
              <a:t>al</a:t>
            </a:r>
            <a:endParaRPr lang="en-US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47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B42B6E-B171-4BF7-A108-029266045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26"/>
          <a:stretch/>
        </p:blipFill>
        <p:spPr>
          <a:xfrm>
            <a:off x="2062160" y="3588865"/>
            <a:ext cx="8067675" cy="2890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F00636-CA94-4F66-A4EE-6412C5C0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with Substitution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C5BCC-4D0F-4BB1-9460-BCBEC51B0EEA}"/>
              </a:ext>
            </a:extLst>
          </p:cNvPr>
          <p:cNvSpPr txBox="1"/>
          <p:nvPr/>
        </p:nvSpPr>
        <p:spPr>
          <a:xfrm>
            <a:off x="838200" y="1215945"/>
            <a:ext cx="10644273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Often you may need to execute a previous command but only after replacing a string in the command line with another. One can use a sed like substitution ‘</a:t>
            </a:r>
            <a:r>
              <a:rPr lang="en-US" sz="2000" b="1" dirty="0">
                <a:latin typeface="Century Gothic" panose="020B0502020202020204" pitchFamily="34" charset="0"/>
              </a:rPr>
              <a:t>:s</a:t>
            </a:r>
            <a:r>
              <a:rPr lang="en-US" sz="2000" dirty="0">
                <a:latin typeface="Century Gothic" panose="020B0502020202020204" pitchFamily="34" charset="0"/>
              </a:rPr>
              <a:t>’ modifier and the ‘</a:t>
            </a:r>
            <a:r>
              <a:rPr lang="en-US" sz="2000" b="1" dirty="0">
                <a:latin typeface="Century Gothic" panose="020B0502020202020204" pitchFamily="34" charset="0"/>
              </a:rPr>
              <a:t>/</a:t>
            </a:r>
            <a:r>
              <a:rPr lang="en-US" sz="2000" dirty="0">
                <a:latin typeface="Century Gothic" panose="020B0502020202020204" pitchFamily="34" charset="0"/>
              </a:rPr>
              <a:t>’ to delimit the old and new patterns.</a:t>
            </a:r>
          </a:p>
          <a:p>
            <a:endParaRPr lang="en-US" sz="9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Example: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We first checked the file info using </a:t>
            </a:r>
            <a:r>
              <a:rPr lang="en-US" sz="2000" b="1" dirty="0">
                <a:latin typeface="Bahnschrift" panose="020B0502040204020203" pitchFamily="34" charset="0"/>
              </a:rPr>
              <a:t>ls –l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Then we used </a:t>
            </a:r>
            <a:r>
              <a:rPr lang="en-US" sz="2000" b="1" dirty="0">
                <a:latin typeface="Century Gothic" panose="020B0502020202020204" pitchFamily="34" charset="0"/>
              </a:rPr>
              <a:t>:s </a:t>
            </a:r>
            <a:r>
              <a:rPr lang="en-US" sz="2000" dirty="0">
                <a:latin typeface="Century Gothic" panose="020B0502020202020204" pitchFamily="34" charset="0"/>
              </a:rPr>
              <a:t>to replace the last command with new (cat) command</a:t>
            </a:r>
          </a:p>
          <a:p>
            <a:endParaRPr lang="en-US" sz="2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276875E2-8480-4F9C-AA4C-066208635C4A}"/>
              </a:ext>
            </a:extLst>
          </p:cNvPr>
          <p:cNvSpPr/>
          <p:nvPr/>
        </p:nvSpPr>
        <p:spPr>
          <a:xfrm>
            <a:off x="9341258" y="3572847"/>
            <a:ext cx="788577" cy="38295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4E186BF3-2697-4F1E-8595-49CA06DF66BD}"/>
              </a:ext>
            </a:extLst>
          </p:cNvPr>
          <p:cNvSpPr/>
          <p:nvPr/>
        </p:nvSpPr>
        <p:spPr>
          <a:xfrm>
            <a:off x="8039099" y="4450428"/>
            <a:ext cx="428625" cy="58368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5B62A0A7-F578-4E9E-90CB-554097D99AB2}"/>
              </a:ext>
            </a:extLst>
          </p:cNvPr>
          <p:cNvSpPr/>
          <p:nvPr/>
        </p:nvSpPr>
        <p:spPr>
          <a:xfrm>
            <a:off x="8693941" y="4450428"/>
            <a:ext cx="428625" cy="583688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4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4396-C370-4DA2-B889-B0E45842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444" cy="721397"/>
          </a:xfrm>
        </p:spPr>
        <p:txBody>
          <a:bodyPr/>
          <a:lstStyle/>
          <a:p>
            <a:r>
              <a:rPr lang="en-US" dirty="0"/>
              <a:t>Arguments to Previous Commands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521BC-1FB3-4821-8F40-8ADF61F51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You can use the previous command as an argument to a new command by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$_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8E9A5-EB85-403F-82D4-5751A6ADBF4C}"/>
              </a:ext>
            </a:extLst>
          </p:cNvPr>
          <p:cNvGrpSpPr/>
          <p:nvPr/>
        </p:nvGrpSpPr>
        <p:grpSpPr>
          <a:xfrm>
            <a:off x="981714" y="2902918"/>
            <a:ext cx="9507206" cy="2602531"/>
            <a:chOff x="981714" y="2426668"/>
            <a:chExt cx="9507206" cy="2602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96EB65-8944-4D66-AA58-E1ABADD3B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714" y="2426668"/>
              <a:ext cx="9507206" cy="2602531"/>
            </a:xfrm>
            <a:prstGeom prst="rect">
              <a:avLst/>
            </a:prstGeom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E4CD9CA9-C5D8-4EC1-A574-D978FA58E587}"/>
                </a:ext>
              </a:extLst>
            </p:cNvPr>
            <p:cNvSpPr/>
            <p:nvPr/>
          </p:nvSpPr>
          <p:spPr>
            <a:xfrm>
              <a:off x="7210425" y="2778414"/>
              <a:ext cx="1670012" cy="42708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E46CFF38-4173-4E12-BD53-7047C133AEA5}"/>
                </a:ext>
              </a:extLst>
            </p:cNvPr>
            <p:cNvSpPr/>
            <p:nvPr/>
          </p:nvSpPr>
          <p:spPr>
            <a:xfrm>
              <a:off x="7210425" y="3399584"/>
              <a:ext cx="1670012" cy="42708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067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319D-FF19-49A9-8756-F3E64661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/>
              <a:t>            Arguments to Previous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B510-0997-4999-AA94-4F70E3804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How about using arguments to previous commands as arguments to current commands?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Create three files using ‘</a:t>
            </a:r>
            <a:r>
              <a:rPr lang="en-US" b="1" dirty="0">
                <a:latin typeface="Century Gothic" panose="020B0502020202020204" pitchFamily="34" charset="0"/>
              </a:rPr>
              <a:t>touch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Then use ‘</a:t>
            </a:r>
            <a:r>
              <a:rPr lang="en-US" b="1" dirty="0" err="1">
                <a:latin typeface="Century Gothic" panose="020B0502020202020204" pitchFamily="34" charset="0"/>
              </a:rPr>
              <a:t>rm</a:t>
            </a:r>
            <a:r>
              <a:rPr lang="en-US" b="1" dirty="0">
                <a:latin typeface="Century Gothic" panose="020B0502020202020204" pitchFamily="34" charset="0"/>
              </a:rPr>
              <a:t> !*</a:t>
            </a:r>
            <a:r>
              <a:rPr lang="en-US" dirty="0">
                <a:latin typeface="Century Gothic" panose="020B0502020202020204" pitchFamily="34" charset="0"/>
              </a:rPr>
              <a:t>’ to remove them – does it work?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Why?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What is removed?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4B6F8-B3B8-400E-B19C-529A079B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6669"/>
            <a:ext cx="12182173" cy="26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8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D1DD-4F25-43CC-BD39-506E9CF1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24CAF-8DA3-4782-9129-5ED5532FD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Bash stores all previous commands in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‘$HOME/.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bash_history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You can use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HISTFILE</a:t>
            </a:r>
            <a:r>
              <a:rPr lang="en-US" dirty="0">
                <a:latin typeface="Century Gothic" panose="020B0502020202020204" pitchFamily="34" charset="0"/>
              </a:rPr>
              <a:t>’ to assign a different name</a:t>
            </a:r>
          </a:p>
          <a:p>
            <a:r>
              <a:rPr lang="en-US" dirty="0">
                <a:latin typeface="Century Gothic" panose="020B0502020202020204" pitchFamily="34" charset="0"/>
              </a:rPr>
              <a:t>There are two variables that  determine the size of the list both in memory and on disk: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HISTSIZE=1000</a:t>
            </a:r>
            <a:r>
              <a:rPr lang="en-US" dirty="0">
                <a:latin typeface="Century Gothic" panose="020B0502020202020204" pitchFamily="34" charset="0"/>
              </a:rPr>
              <a:t>’ - memory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HISTFILESIZE=2000</a:t>
            </a:r>
            <a:r>
              <a:rPr lang="en-US" dirty="0">
                <a:latin typeface="Century Gothic" panose="020B0502020202020204" pitchFamily="34" charset="0"/>
              </a:rPr>
              <a:t>’ – on disk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627C9B-2017-41BD-AB58-2C09FFAFB831}"/>
              </a:ext>
            </a:extLst>
          </p:cNvPr>
          <p:cNvGrpSpPr/>
          <p:nvPr/>
        </p:nvGrpSpPr>
        <p:grpSpPr>
          <a:xfrm>
            <a:off x="2271957" y="3934949"/>
            <a:ext cx="8115804" cy="2592363"/>
            <a:chOff x="2719632" y="3934949"/>
            <a:chExt cx="8115804" cy="25923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8CFAC5-44C6-4727-81CD-47F7C3577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9632" y="4006902"/>
              <a:ext cx="7788634" cy="2520410"/>
            </a:xfrm>
            <a:prstGeom prst="rect">
              <a:avLst/>
            </a:prstGeom>
          </p:spPr>
        </p:pic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017C4ABE-F2B5-45A3-B6F2-DE7F7A7B371A}"/>
                </a:ext>
              </a:extLst>
            </p:cNvPr>
            <p:cNvSpPr/>
            <p:nvPr/>
          </p:nvSpPr>
          <p:spPr>
            <a:xfrm>
              <a:off x="8953174" y="3934949"/>
              <a:ext cx="1876733" cy="530942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 memory</a:t>
              </a:r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B5092D33-BC9D-4D56-AB9A-E79F3B81A86C}"/>
                </a:ext>
              </a:extLst>
            </p:cNvPr>
            <p:cNvSpPr/>
            <p:nvPr/>
          </p:nvSpPr>
          <p:spPr>
            <a:xfrm>
              <a:off x="8958703" y="4657749"/>
              <a:ext cx="1876733" cy="530942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 disk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32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4A87A-F53E-4F9E-85DA-0C2A0C7C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34" y="1554544"/>
            <a:ext cx="11494337" cy="418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81EF5-0FEF-4D68-AB39-79FCC587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Settings with ‘set –o’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34D2B2A6-9B64-4C1D-8A09-FE9D676BA2B1}"/>
              </a:ext>
            </a:extLst>
          </p:cNvPr>
          <p:cNvSpPr/>
          <p:nvPr/>
        </p:nvSpPr>
        <p:spPr>
          <a:xfrm>
            <a:off x="8835606" y="2779919"/>
            <a:ext cx="1670012" cy="30142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D537F86-6499-425F-BD32-6878E55C10F6}"/>
              </a:ext>
            </a:extLst>
          </p:cNvPr>
          <p:cNvSpPr/>
          <p:nvPr/>
        </p:nvSpPr>
        <p:spPr>
          <a:xfrm>
            <a:off x="5455372" y="5067300"/>
            <a:ext cx="1670012" cy="31983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36351-37CA-4765-AA69-55ECFC4DF6E4}"/>
              </a:ext>
            </a:extLst>
          </p:cNvPr>
          <p:cNvSpPr txBox="1"/>
          <p:nvPr/>
        </p:nvSpPr>
        <p:spPr>
          <a:xfrm>
            <a:off x="328527" y="5771477"/>
            <a:ext cx="9439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If you want to make sure you ONLY use ‘exit’ to logout, set ‘</a:t>
            </a:r>
            <a:r>
              <a:rPr lang="en-US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ignoreeof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When we start writing actual shell programs, it will be helpful to set the ‘</a:t>
            </a:r>
            <a:r>
              <a:rPr lang="en-US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allexport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AAE7384-852E-4941-9A4C-E1EB336C32F1}"/>
              </a:ext>
            </a:extLst>
          </p:cNvPr>
          <p:cNvSpPr/>
          <p:nvPr/>
        </p:nvSpPr>
        <p:spPr>
          <a:xfrm>
            <a:off x="8835606" y="2305050"/>
            <a:ext cx="1670012" cy="30142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3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3CC5-151A-41D0-8CE0-68CE2155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Displaying ‘set’ Status’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A466EA-737E-4656-A5EC-212BBB9E6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220" y="1086641"/>
            <a:ext cx="5683517" cy="556222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070A3A-0485-44A0-8243-E0E394EC495C}"/>
              </a:ext>
            </a:extLst>
          </p:cNvPr>
          <p:cNvSpPr txBox="1"/>
          <p:nvPr/>
        </p:nvSpPr>
        <p:spPr>
          <a:xfrm>
            <a:off x="173150" y="2828835"/>
            <a:ext cx="3123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To display the status of the various ‘-o’ commands, use 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set –o</a:t>
            </a:r>
            <a:r>
              <a:rPr lang="en-US" sz="2400" dirty="0">
                <a:latin typeface="Century Gothic" panose="020B0502020202020204" pitchFamily="34" charset="0"/>
              </a:rPr>
              <a:t>’ without any arguments.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A72686-EC35-4E20-858E-DDD27ADC0ADB}"/>
              </a:ext>
            </a:extLst>
          </p:cNvPr>
          <p:cNvGrpSpPr/>
          <p:nvPr/>
        </p:nvGrpSpPr>
        <p:grpSpPr>
          <a:xfrm>
            <a:off x="3489491" y="1230267"/>
            <a:ext cx="7948266" cy="5262607"/>
            <a:chOff x="2919759" y="1230268"/>
            <a:chExt cx="7948266" cy="52626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F7F0D5-217A-44F1-BFE5-AD4E035B8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759" y="1230387"/>
              <a:ext cx="7948266" cy="5262488"/>
            </a:xfrm>
            <a:prstGeom prst="rect">
              <a:avLst/>
            </a:prstGeom>
          </p:spPr>
        </p:pic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B9F39321-D174-4777-A818-508029ACB380}"/>
                </a:ext>
              </a:extLst>
            </p:cNvPr>
            <p:cNvSpPr/>
            <p:nvPr/>
          </p:nvSpPr>
          <p:spPr>
            <a:xfrm>
              <a:off x="9356198" y="1230268"/>
              <a:ext cx="1427870" cy="42708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-o </a:t>
              </a:r>
              <a:r>
                <a:rPr lang="en-US" dirty="0"/>
                <a:t>=turn on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BD4FB3B6-6F7A-4413-899D-AFE798711D6D}"/>
                </a:ext>
              </a:extLst>
            </p:cNvPr>
            <p:cNvSpPr/>
            <p:nvPr/>
          </p:nvSpPr>
          <p:spPr>
            <a:xfrm>
              <a:off x="9356198" y="3434486"/>
              <a:ext cx="1427870" cy="42708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+o </a:t>
              </a:r>
              <a:r>
                <a:rPr lang="en-US" dirty="0"/>
                <a:t>=turn off</a:t>
              </a:r>
            </a:p>
          </p:txBody>
        </p:sp>
        <p:sp>
          <p:nvSpPr>
            <p:cNvPr id="4" name="Arrow: Left 3">
              <a:extLst>
                <a:ext uri="{FF2B5EF4-FFF2-40B4-BE49-F238E27FC236}">
                  <a16:creationId xmlns:a16="http://schemas.microsoft.com/office/drawing/2014/main" id="{1EA204F3-4940-4113-9F77-EE965A910E3B}"/>
                </a:ext>
              </a:extLst>
            </p:cNvPr>
            <p:cNvSpPr/>
            <p:nvPr/>
          </p:nvSpPr>
          <p:spPr>
            <a:xfrm>
              <a:off x="5314950" y="3002169"/>
              <a:ext cx="962025" cy="3189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F7958DB7-7897-4E6D-99AD-376DEE8837A9}"/>
                </a:ext>
              </a:extLst>
            </p:cNvPr>
            <p:cNvSpPr/>
            <p:nvPr/>
          </p:nvSpPr>
          <p:spPr>
            <a:xfrm>
              <a:off x="5314950" y="5711093"/>
              <a:ext cx="962025" cy="3189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1894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93237-0760-47C0-8963-B3F89317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‘set’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BD89-C93C-49E5-A2D8-26F31C298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b="1" dirty="0">
                <a:latin typeface="Century Gothic" panose="020B0502020202020204" pitchFamily="34" charset="0"/>
              </a:rPr>
              <a:t>set</a:t>
            </a:r>
            <a:r>
              <a:rPr lang="en-US" dirty="0">
                <a:latin typeface="Century Gothic" panose="020B0502020202020204" pitchFamily="34" charset="0"/>
              </a:rPr>
              <a:t>’ statement by default displays all variables but it can make several environment settings with the –o keyword option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latin typeface="Century Gothic" panose="020B0502020202020204" pitchFamily="34" charset="0"/>
              </a:rPr>
              <a:t>set –o </a:t>
            </a:r>
            <a:r>
              <a:rPr lang="en-US" b="1" dirty="0" err="1">
                <a:latin typeface="Century Gothic" panose="020B0502020202020204" pitchFamily="34" charset="0"/>
              </a:rPr>
              <a:t>noclobber</a:t>
            </a:r>
            <a:r>
              <a:rPr lang="en-US" dirty="0">
                <a:latin typeface="Century Gothic" panose="020B0502020202020204" pitchFamily="34" charset="0"/>
              </a:rPr>
              <a:t>’ prevents accidental file overwriting (clobbering) with the ‘&gt;’ and the ‘&gt;&gt;’ symbols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6AF33D-B309-4B69-B966-204DF713BAAF}"/>
              </a:ext>
            </a:extLst>
          </p:cNvPr>
          <p:cNvGrpSpPr/>
          <p:nvPr/>
        </p:nvGrpSpPr>
        <p:grpSpPr>
          <a:xfrm>
            <a:off x="1590674" y="2761981"/>
            <a:ext cx="9115425" cy="3759469"/>
            <a:chOff x="108998" y="2807346"/>
            <a:chExt cx="9115425" cy="37594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9349C2-4803-4EE6-AF87-0118B2D43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98" y="2807346"/>
              <a:ext cx="9115425" cy="3759469"/>
            </a:xfrm>
            <a:prstGeom prst="rect">
              <a:avLst/>
            </a:prstGeom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E5DD38D7-80F9-4C1E-BB1D-34EF3290177D}"/>
                </a:ext>
              </a:extLst>
            </p:cNvPr>
            <p:cNvSpPr/>
            <p:nvPr/>
          </p:nvSpPr>
          <p:spPr>
            <a:xfrm rot="5400000">
              <a:off x="5532371" y="4776706"/>
              <a:ext cx="495528" cy="925351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7359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9EE55-898A-4AD4-A0BF-EF943214F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75"/>
          <a:stretch/>
        </p:blipFill>
        <p:spPr>
          <a:xfrm>
            <a:off x="0" y="1362453"/>
            <a:ext cx="12192000" cy="2094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430D6-8C82-4A97-8874-F8765BB9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Force ‘exit’ to Logout (Exit Shell)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377062B-B183-4D83-A537-A438A0F86677}"/>
              </a:ext>
            </a:extLst>
          </p:cNvPr>
          <p:cNvSpPr/>
          <p:nvPr/>
        </p:nvSpPr>
        <p:spPr>
          <a:xfrm rot="10800000">
            <a:off x="3501379" y="2087339"/>
            <a:ext cx="613250" cy="7501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06106-A94C-4E41-9E60-A271C192A6A0}"/>
              </a:ext>
            </a:extLst>
          </p:cNvPr>
          <p:cNvSpPr txBox="1"/>
          <p:nvPr/>
        </p:nvSpPr>
        <p:spPr>
          <a:xfrm>
            <a:off x="229969" y="3437041"/>
            <a:ext cx="117767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These example all use the current shell; when you log out, they go away.  To make them permanent, you will need to include them in your startup scripts, e.g. .</a:t>
            </a:r>
            <a:r>
              <a:rPr lang="en-US" sz="2400" dirty="0" err="1">
                <a:latin typeface="Century Gothic" panose="020B0502020202020204" pitchFamily="34" charset="0"/>
              </a:rPr>
              <a:t>bashrc</a:t>
            </a:r>
            <a:r>
              <a:rPr lang="en-US" sz="2400" dirty="0">
                <a:latin typeface="Century Gothic" panose="020B0502020202020204" pitchFamily="34" charset="0"/>
              </a:rPr>
              <a:t> or .</a:t>
            </a:r>
            <a:r>
              <a:rPr lang="en-US" sz="2400" dirty="0" err="1">
                <a:latin typeface="Century Gothic" panose="020B0502020202020204" pitchFamily="34" charset="0"/>
              </a:rPr>
              <a:t>bash_profile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Profile scripts are only executed once – when you log in or use ‘source’ following changes.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Bash uses one or more of three files:  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.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bashrc</a:t>
            </a:r>
            <a:r>
              <a:rPr lang="en-US" sz="2400" dirty="0">
                <a:latin typeface="Century Gothic" panose="020B0502020202020204" pitchFamily="34" charset="0"/>
              </a:rPr>
              <a:t>’, ‘.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bash_profile</a:t>
            </a:r>
            <a:r>
              <a:rPr lang="en-US" sz="2400" dirty="0">
                <a:latin typeface="Century Gothic" panose="020B0502020202020204" pitchFamily="34" charset="0"/>
              </a:rPr>
              <a:t>’, 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.profile</a:t>
            </a:r>
            <a:r>
              <a:rPr lang="en-US" sz="2400" dirty="0"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2A430506-000A-449A-9DB6-19DE77ABDEE6}"/>
              </a:ext>
            </a:extLst>
          </p:cNvPr>
          <p:cNvSpPr/>
          <p:nvPr/>
        </p:nvSpPr>
        <p:spPr>
          <a:xfrm>
            <a:off x="7181851" y="1643811"/>
            <a:ext cx="3600450" cy="4435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&lt;CTRL + D&gt; will generate this error</a:t>
            </a:r>
          </a:p>
        </p:txBody>
      </p:sp>
    </p:spTree>
    <p:extLst>
      <p:ext uri="{BB962C8B-B14F-4D97-AF65-F5344CB8AC3E}">
        <p14:creationId xmlns:p14="http://schemas.microsoft.com/office/powerpoint/2010/main" val="1872217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F661-876F-41CB-A748-7A892BF1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In-line Command Editing. Using </a:t>
            </a:r>
            <a:r>
              <a:rPr lang="en-US" b="1" dirty="0"/>
              <a:t>set</a:t>
            </a:r>
            <a:r>
              <a:rPr lang="en-US" dirty="0"/>
              <a:t>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A70D2-73E3-4B49-B5F4-159D6FB7E34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Bash provides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vi-like capabilities of editing </a:t>
            </a:r>
            <a:r>
              <a:rPr lang="en-US" dirty="0">
                <a:latin typeface="Century Gothic" panose="020B0502020202020204" pitchFamily="34" charset="0"/>
              </a:rPr>
              <a:t>the command line, both the current command and its predecessors in the history list</a:t>
            </a:r>
          </a:p>
          <a:p>
            <a:r>
              <a:rPr lang="en-US" dirty="0">
                <a:latin typeface="Century Gothic" panose="020B0502020202020204" pitchFamily="34" charset="0"/>
              </a:rPr>
              <a:t>Make the following setting: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set –o vi</a:t>
            </a:r>
            <a:r>
              <a:rPr lang="en-US" dirty="0">
                <a:latin typeface="Century Gothic" panose="020B0502020202020204" pitchFamily="34" charset="0"/>
              </a:rPr>
              <a:t>’ (you can do this in your .</a:t>
            </a:r>
            <a:r>
              <a:rPr lang="en-US" dirty="0" err="1">
                <a:latin typeface="Century Gothic" panose="020B0502020202020204" pitchFamily="34" charset="0"/>
              </a:rPr>
              <a:t>bashrc</a:t>
            </a:r>
            <a:r>
              <a:rPr lang="en-US" dirty="0">
                <a:latin typeface="Century Gothic" panose="020B0502020202020204" pitchFamily="34" charset="0"/>
              </a:rPr>
              <a:t> file or at the command line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Now, type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‘&lt;ESC&gt;’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Type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</a:t>
            </a:r>
            <a:r>
              <a:rPr lang="en-US" dirty="0">
                <a:latin typeface="Century Gothic" panose="020B0502020202020204" pitchFamily="34" charset="0"/>
              </a:rPr>
              <a:t>’ a few times then type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j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Trying to move the cursor up or down will actually recall the previous or next commands in history</a:t>
            </a:r>
          </a:p>
        </p:txBody>
      </p:sp>
    </p:spTree>
    <p:extLst>
      <p:ext uri="{BB962C8B-B14F-4D97-AF65-F5344CB8AC3E}">
        <p14:creationId xmlns:p14="http://schemas.microsoft.com/office/powerpoint/2010/main" val="378434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551122" y="140407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6 –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3254566" y="1166842"/>
            <a:ext cx="537358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Shells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Setting Your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export: Creating 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Common 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Aliases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Command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Accessing Previous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Substitution in Previous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Arguments to Previous Command ($_)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History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In-line Command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Tilde Substitution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set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Initialization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Directory Stack 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0A89-3E05-4949-9B27-E6586968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Searching In-line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A78C-6EB0-42B5-8A52-70605B579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lvl="0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Want to search the history for a command?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ESC</a:t>
            </a:r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’ followed by the pattern you’re searching for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Enter the pattern you’re searching for such as 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/</a:t>
            </a:r>
            <a:r>
              <a:rPr lang="en-US" sz="24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uname</a:t>
            </a:r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You will see the $ prompt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Press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’ to go forward and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N</a:t>
            </a:r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’ to go backwards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entury Gothic" panose="020B0502020202020204" pitchFamily="34" charset="0"/>
              </a:rPr>
              <a:t>You can use standard ‘vi’ editing commands to edit the line you want</a:t>
            </a:r>
          </a:p>
          <a:p>
            <a:pPr lvl="1"/>
            <a:endParaRPr lang="en-US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770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8D5F-AA18-4757-96C3-3005C7B6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Scripts </a:t>
            </a:r>
            <a:r>
              <a:rPr lang="en-US">
                <a:solidFill>
                  <a:srgbClr val="FF0000"/>
                </a:solidFill>
              </a:rPr>
              <a:t>***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3C38D-8864-4A60-B5B6-77773D9A5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619625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Fedora uses both </a:t>
            </a:r>
            <a:r>
              <a:rPr lang="en-US" b="1" dirty="0">
                <a:latin typeface="Century Gothic" panose="020B0502020202020204" pitchFamily="34" charset="0"/>
              </a:rPr>
              <a:t>‘.</a:t>
            </a:r>
            <a:r>
              <a:rPr lang="en-US" b="1" dirty="0" err="1">
                <a:latin typeface="Century Gothic" panose="020B0502020202020204" pitchFamily="34" charset="0"/>
              </a:rPr>
              <a:t>bashrc</a:t>
            </a:r>
            <a:r>
              <a:rPr lang="en-US" dirty="0">
                <a:latin typeface="Century Gothic" panose="020B0502020202020204" pitchFamily="34" charset="0"/>
              </a:rPr>
              <a:t>’ and ‘</a:t>
            </a:r>
            <a:r>
              <a:rPr lang="en-US" b="1" dirty="0">
                <a:latin typeface="Century Gothic" panose="020B0502020202020204" pitchFamily="34" charset="0"/>
              </a:rPr>
              <a:t>.</a:t>
            </a:r>
            <a:r>
              <a:rPr lang="en-US" b="1" dirty="0" err="1">
                <a:latin typeface="Century Gothic" panose="020B0502020202020204" pitchFamily="34" charset="0"/>
              </a:rPr>
              <a:t>bash_profile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Ubuntu uses  ‘.</a:t>
            </a:r>
            <a:r>
              <a:rPr lang="en-US" dirty="0" err="1">
                <a:latin typeface="Century Gothic" panose="020B0502020202020204" pitchFamily="34" charset="0"/>
              </a:rPr>
              <a:t>bashrc</a:t>
            </a:r>
            <a:r>
              <a:rPr lang="en-US" dirty="0">
                <a:latin typeface="Century Gothic" panose="020B0502020202020204" pitchFamily="34" charset="0"/>
              </a:rPr>
              <a:t>’ and ‘.profile’</a:t>
            </a:r>
          </a:p>
          <a:p>
            <a:r>
              <a:rPr lang="en-US" dirty="0">
                <a:latin typeface="Century Gothic" panose="020B0502020202020204" pitchFamily="34" charset="0"/>
              </a:rPr>
              <a:t>‘.profile’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PATH=$PATH:$HOME/bin:.: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PS1=‘\</a:t>
            </a:r>
            <a:r>
              <a:rPr lang="en-US" dirty="0" err="1">
                <a:latin typeface="Century Gothic" panose="020B0502020202020204" pitchFamily="34" charset="0"/>
              </a:rPr>
              <a:t>u@aurora</a:t>
            </a:r>
            <a:r>
              <a:rPr lang="en-US" dirty="0">
                <a:latin typeface="Century Gothic" panose="020B0502020202020204" pitchFamily="34" charset="0"/>
              </a:rPr>
              <a:t> \w $ ‘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PS2=‘continue: 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TERM=vt100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‘echo “Today’s date is `date`”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4DC1-4314-4956-B645-86DFE58EF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‘.</a:t>
            </a:r>
            <a:r>
              <a:rPr lang="en-US" dirty="0" err="1"/>
              <a:t>bashrc</a:t>
            </a:r>
            <a:r>
              <a:rPr lang="en-US" dirty="0"/>
              <a:t>’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07356-C15D-4B5A-94B4-5D53A8213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‘.</a:t>
            </a:r>
            <a:r>
              <a:rPr lang="en-US" dirty="0" err="1">
                <a:latin typeface="Century Gothic" panose="020B0502020202020204" pitchFamily="34" charset="0"/>
              </a:rPr>
              <a:t>bashrc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Aliases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Export BASH_ENV=$HOME/.</a:t>
            </a:r>
            <a:r>
              <a:rPr lang="en-US" dirty="0" err="1">
                <a:latin typeface="Century Gothic" panose="020B0502020202020204" pitchFamily="34" charset="0"/>
              </a:rPr>
              <a:t>bashrc</a:t>
            </a:r>
            <a:endParaRPr lang="en-US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HISTSIZE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HISTFILE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‘set –o vi’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‘set o </a:t>
            </a:r>
            <a:r>
              <a:rPr lang="en-US" dirty="0" err="1">
                <a:latin typeface="Century Gothic" panose="020B0502020202020204" pitchFamily="34" charset="0"/>
              </a:rPr>
              <a:t>noclobber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‘set o </a:t>
            </a:r>
            <a:r>
              <a:rPr lang="en-US" dirty="0" err="1">
                <a:latin typeface="Century Gothic" panose="020B0502020202020204" pitchFamily="34" charset="0"/>
              </a:rPr>
              <a:t>ignoreeof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‘set o </a:t>
            </a:r>
            <a:r>
              <a:rPr lang="en-US" dirty="0" err="1">
                <a:latin typeface="Century Gothic" panose="020B0502020202020204" pitchFamily="34" charset="0"/>
              </a:rPr>
              <a:t>allexport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D267F-8F94-4368-A8CD-8FFA3DBD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30" y="1476375"/>
            <a:ext cx="5876190" cy="3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6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C4F1-3AB5-4A7C-98A1-A878B9E1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Stack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5B03-5B5F-40DD-B8A2-1C7CB3A3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latin typeface="Century Gothic" panose="020B0502020202020204" pitchFamily="34" charset="0"/>
              </a:rPr>
              <a:t>Bash provides a directory stack that you can fill in with the directories that you visit frequently.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This is especially useful when you use three or more directories. For just two directories you my use ‘</a:t>
            </a:r>
            <a:r>
              <a:rPr lang="en-US" sz="2200" b="1" dirty="0">
                <a:latin typeface="Century Gothic" panose="020B0502020202020204" pitchFamily="34" charset="0"/>
              </a:rPr>
              <a:t>cd –</a:t>
            </a:r>
            <a:r>
              <a:rPr lang="en-US" sz="2200" dirty="0">
                <a:latin typeface="Century Gothic" panose="020B0502020202020204" pitchFamily="34" charset="0"/>
              </a:rPr>
              <a:t>’ to navigate to the previous directory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Consider this a shortcut to switch to any of these directories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Use ‘</a:t>
            </a:r>
            <a:r>
              <a:rPr lang="en-US" sz="22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dirs</a:t>
            </a:r>
            <a:r>
              <a:rPr lang="en-US" sz="2200" dirty="0">
                <a:latin typeface="Century Gothic" panose="020B0502020202020204" pitchFamily="34" charset="0"/>
              </a:rPr>
              <a:t>’, ‘</a:t>
            </a:r>
            <a:r>
              <a:rPr lang="en-US" sz="22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pushd</a:t>
            </a:r>
            <a:r>
              <a:rPr lang="en-US" sz="2200" dirty="0">
                <a:latin typeface="Century Gothic" panose="020B0502020202020204" pitchFamily="34" charset="0"/>
              </a:rPr>
              <a:t>’ and ‘</a:t>
            </a:r>
            <a:r>
              <a:rPr lang="en-US" sz="22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popd</a:t>
            </a:r>
            <a:r>
              <a:rPr lang="en-US" sz="2200" dirty="0">
                <a:latin typeface="Century Gothic" panose="020B0502020202020204" pitchFamily="34" charset="0"/>
              </a:rPr>
              <a:t>’ commands to list the stack and push directories into and remove directories from the stack</a:t>
            </a:r>
          </a:p>
          <a:p>
            <a:endParaRPr lang="en-US" sz="2200" dirty="0">
              <a:latin typeface="Century Gothic" panose="020B0502020202020204" pitchFamily="34" charset="0"/>
            </a:endParaRPr>
          </a:p>
          <a:p>
            <a:endParaRPr lang="en-US" sz="22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A5F96-FB9B-4F26-A2DF-35D70DDE8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12" b="2074"/>
          <a:stretch/>
        </p:blipFill>
        <p:spPr>
          <a:xfrm>
            <a:off x="2505443" y="3910137"/>
            <a:ext cx="6848107" cy="25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4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4339-0D4F-46A7-81D0-64CBA48A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              ‘</a:t>
            </a:r>
            <a:r>
              <a:rPr lang="en-US" dirty="0" err="1">
                <a:latin typeface="Century Gothic" panose="020B0502020202020204" pitchFamily="34" charset="0"/>
              </a:rPr>
              <a:t>dirs</a:t>
            </a:r>
            <a:r>
              <a:rPr lang="en-US" dirty="0">
                <a:latin typeface="Century Gothic" panose="020B0502020202020204" pitchFamily="34" charset="0"/>
              </a:rPr>
              <a:t>’ ‘</a:t>
            </a:r>
            <a:r>
              <a:rPr lang="en-US" dirty="0" err="1">
                <a:latin typeface="Century Gothic" panose="020B0502020202020204" pitchFamily="34" charset="0"/>
              </a:rPr>
              <a:t>pushd</a:t>
            </a:r>
            <a:r>
              <a:rPr lang="en-US" dirty="0">
                <a:latin typeface="Century Gothic" panose="020B0502020202020204" pitchFamily="34" charset="0"/>
              </a:rPr>
              <a:t>’ ‘</a:t>
            </a:r>
            <a:r>
              <a:rPr lang="en-US" dirty="0" err="1">
                <a:latin typeface="Century Gothic" panose="020B0502020202020204" pitchFamily="34" charset="0"/>
              </a:rPr>
              <a:t>popd</a:t>
            </a:r>
            <a:r>
              <a:rPr lang="en-US" dirty="0">
                <a:latin typeface="Century Gothic" panose="020B0502020202020204" pitchFamily="34" charset="0"/>
              </a:rPr>
              <a:t>’: Fast Navigation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72BBF4-681B-413F-B1D1-410BD7137178}"/>
              </a:ext>
            </a:extLst>
          </p:cNvPr>
          <p:cNvSpPr txBox="1"/>
          <p:nvPr/>
        </p:nvSpPr>
        <p:spPr>
          <a:xfrm>
            <a:off x="432559" y="1571453"/>
            <a:ext cx="44789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The ‘</a:t>
            </a:r>
            <a:r>
              <a:rPr lang="en-US" sz="2400" b="1" dirty="0" err="1">
                <a:latin typeface="Century Gothic" panose="020B0502020202020204" pitchFamily="34" charset="0"/>
              </a:rPr>
              <a:t>dirs</a:t>
            </a:r>
            <a:r>
              <a:rPr lang="en-US" sz="2400" b="1" dirty="0">
                <a:latin typeface="Century Gothic" panose="020B0502020202020204" pitchFamily="34" charset="0"/>
              </a:rPr>
              <a:t> –v</a:t>
            </a:r>
            <a:r>
              <a:rPr lang="en-US" sz="2400" dirty="0">
                <a:latin typeface="Century Gothic" panose="020B0502020202020204" pitchFamily="34" charset="0"/>
              </a:rPr>
              <a:t>’ is verbose, it displays all directories and associated number in the stack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We do a ‘</a:t>
            </a:r>
            <a:r>
              <a:rPr lang="en-US" sz="2400" b="1" dirty="0" err="1">
                <a:latin typeface="Century Gothic" panose="020B0502020202020204" pitchFamily="34" charset="0"/>
              </a:rPr>
              <a:t>pushd</a:t>
            </a:r>
            <a:r>
              <a:rPr lang="en-US" sz="2400" b="1" dirty="0">
                <a:latin typeface="Century Gothic" panose="020B0502020202020204" pitchFamily="34" charset="0"/>
              </a:rPr>
              <a:t> +1</a:t>
            </a:r>
            <a:r>
              <a:rPr lang="en-US" sz="2400" dirty="0">
                <a:latin typeface="Century Gothic" panose="020B0502020202020204" pitchFamily="34" charset="0"/>
              </a:rPr>
              <a:t>’ which moves the stack to the old position then  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Lastly, ‘</a:t>
            </a:r>
            <a:r>
              <a:rPr lang="en-US" sz="2400" b="1" dirty="0" err="1">
                <a:latin typeface="Century Gothic" panose="020B0502020202020204" pitchFamily="34" charset="0"/>
              </a:rPr>
              <a:t>popd</a:t>
            </a:r>
            <a:r>
              <a:rPr lang="en-US" sz="2400" dirty="0">
                <a:latin typeface="Century Gothic" panose="020B0502020202020204" pitchFamily="34" charset="0"/>
              </a:rPr>
              <a:t>’ removes (pops out) a directory from the stack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740DB7-CBE6-46A4-8D75-017425522E04}"/>
              </a:ext>
            </a:extLst>
          </p:cNvPr>
          <p:cNvGrpSpPr/>
          <p:nvPr/>
        </p:nvGrpSpPr>
        <p:grpSpPr>
          <a:xfrm>
            <a:off x="5496215" y="1229000"/>
            <a:ext cx="5855234" cy="5263876"/>
            <a:chOff x="5496215" y="1229000"/>
            <a:chExt cx="5855234" cy="52638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D49CF8-8470-4C36-9D2F-AEDFCADF1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40"/>
            <a:stretch/>
          </p:blipFill>
          <p:spPr>
            <a:xfrm>
              <a:off x="5496215" y="1229000"/>
              <a:ext cx="5855234" cy="5263876"/>
            </a:xfrm>
            <a:prstGeom prst="rect">
              <a:avLst/>
            </a:prstGeom>
          </p:spPr>
        </p:pic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96580093-9C29-4BBF-A67A-7BDE5FD3EF60}"/>
                </a:ext>
              </a:extLst>
            </p:cNvPr>
            <p:cNvSpPr/>
            <p:nvPr/>
          </p:nvSpPr>
          <p:spPr>
            <a:xfrm>
              <a:off x="9274669" y="1902157"/>
              <a:ext cx="1344535" cy="45362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1232FD90-23A6-4F33-8596-C9881947CED9}"/>
                </a:ext>
              </a:extLst>
            </p:cNvPr>
            <p:cNvSpPr/>
            <p:nvPr/>
          </p:nvSpPr>
          <p:spPr>
            <a:xfrm>
              <a:off x="9274669" y="3202187"/>
              <a:ext cx="1344535" cy="45362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30FE32F1-FF1B-4E09-8DEC-525301470262}"/>
                </a:ext>
              </a:extLst>
            </p:cNvPr>
            <p:cNvSpPr/>
            <p:nvPr/>
          </p:nvSpPr>
          <p:spPr>
            <a:xfrm>
              <a:off x="9274668" y="5130292"/>
              <a:ext cx="1344535" cy="45362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" name="Arrow: Left-Right 3">
              <a:extLst>
                <a:ext uri="{FF2B5EF4-FFF2-40B4-BE49-F238E27FC236}">
                  <a16:creationId xmlns:a16="http://schemas.microsoft.com/office/drawing/2014/main" id="{2A50F531-601D-4C9E-A7FE-549A8483D041}"/>
                </a:ext>
              </a:extLst>
            </p:cNvPr>
            <p:cNvSpPr/>
            <p:nvPr/>
          </p:nvSpPr>
          <p:spPr>
            <a:xfrm rot="2341941">
              <a:off x="6680112" y="2836037"/>
              <a:ext cx="1184424" cy="247650"/>
            </a:xfrm>
            <a:prstGeom prst="leftRightArrow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id="{4C23B398-F83A-4B92-B8A1-6C022705786C}"/>
                </a:ext>
              </a:extLst>
            </p:cNvPr>
            <p:cNvSpPr/>
            <p:nvPr/>
          </p:nvSpPr>
          <p:spPr>
            <a:xfrm rot="2341941">
              <a:off x="6239482" y="3169192"/>
              <a:ext cx="1369484" cy="247650"/>
            </a:xfrm>
            <a:prstGeom prst="leftRightArrow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11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67AE-FC18-46D7-84F9-B7938E8A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Chapter 8 -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***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b="1" dirty="0">
                <a:latin typeface="Century Gothic" panose="020B0502020202020204" pitchFamily="34" charset="0"/>
              </a:rPr>
              <a:t>Shell Customization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7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14ED-BF4B-40F6-B4AA-68711254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           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EF37C-26E3-4A2A-88AF-16E0CA51B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92" y="1476375"/>
            <a:ext cx="1139441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Shell variables are of two types-local and environment. PATH, HOME, and SHELL are </a:t>
            </a:r>
            <a:r>
              <a:rPr lang="en-US" b="1" dirty="0">
                <a:latin typeface="Century Gothic" panose="020B0502020202020204" pitchFamily="34" charset="0"/>
              </a:rPr>
              <a:t>environment variables</a:t>
            </a:r>
            <a:r>
              <a:rPr lang="en-US" dirty="0">
                <a:latin typeface="Century Gothic" panose="020B0502020202020204" pitchFamily="34" charset="0"/>
              </a:rPr>
              <a:t>. They are so called because they are available in the user’s total environment.</a:t>
            </a:r>
          </a:p>
          <a:p>
            <a:r>
              <a:rPr lang="en-US" b="1" dirty="0">
                <a:latin typeface="Century Gothic" panose="020B0502020202020204" pitchFamily="34" charset="0"/>
              </a:rPr>
              <a:t>export: </a:t>
            </a:r>
            <a:r>
              <a:rPr lang="en-US" dirty="0">
                <a:latin typeface="Century Gothic" panose="020B0502020202020204" pitchFamily="34" charset="0"/>
              </a:rPr>
              <a:t>Creating Environment Variables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latin typeface="Century Gothic" panose="020B0502020202020204" pitchFamily="34" charset="0"/>
              </a:rPr>
              <a:t>env </a:t>
            </a:r>
            <a:r>
              <a:rPr lang="en-US" dirty="0">
                <a:latin typeface="Century Gothic" panose="020B0502020202020204" pitchFamily="34" charset="0"/>
              </a:rPr>
              <a:t>command displays only environment variables.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Example: create </a:t>
            </a:r>
            <a:r>
              <a:rPr lang="en-US" dirty="0"/>
              <a:t>DOWNLOAD_DIR variable and make it visible in all child processes, by </a:t>
            </a:r>
            <a:r>
              <a:rPr lang="en-US" i="1" dirty="0"/>
              <a:t>exporting it </a:t>
            </a:r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dirty="0">
                <a:latin typeface="Bahnschrift Condensed" panose="020B0502040204020203" pitchFamily="34" charset="0"/>
              </a:rPr>
              <a:t>DOWNLOAD_DIR=/home/bnigatu/download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AC613-F8F8-4DCE-BE7D-E5201715C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77"/>
          <a:stretch/>
        </p:blipFill>
        <p:spPr>
          <a:xfrm>
            <a:off x="1083087" y="4191754"/>
            <a:ext cx="9953087" cy="230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1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3F77-CDC8-4085-A90F-5D7D1663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Common Environment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B6E7FA-D62C-4D9A-866C-9CEB6DF90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Environment variables control the behavior of the system. Many of these common environment variables are exported and made available to the shell by its ancestors.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4BF51-D62D-4563-ABFE-5771C4B5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56" y="2457821"/>
            <a:ext cx="7487217" cy="40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43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5BE9-E532-44AA-8BB8-1D0F09D4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Prompt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27FC-5EC8-4D24-A9C0-869122FF2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echo $PS1; echo $PS2; echo $PS3</a:t>
            </a: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B6C422-ACB6-4578-927E-B150E95924F1}"/>
              </a:ext>
            </a:extLst>
          </p:cNvPr>
          <p:cNvGrpSpPr/>
          <p:nvPr/>
        </p:nvGrpSpPr>
        <p:grpSpPr>
          <a:xfrm>
            <a:off x="937774" y="2008394"/>
            <a:ext cx="4942857" cy="2771429"/>
            <a:chOff x="937774" y="1775658"/>
            <a:chExt cx="4942857" cy="27714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CDCB4A-2A02-460A-8EB6-A6095E3A4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774" y="1775658"/>
              <a:ext cx="4942857" cy="2771429"/>
            </a:xfrm>
            <a:prstGeom prst="rect">
              <a:avLst/>
            </a:prstGeom>
          </p:spPr>
        </p:pic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BDEDA4A0-C73E-4F96-9F92-01E419B59D0C}"/>
                </a:ext>
              </a:extLst>
            </p:cNvPr>
            <p:cNvSpPr/>
            <p:nvPr/>
          </p:nvSpPr>
          <p:spPr>
            <a:xfrm>
              <a:off x="3711380" y="2850645"/>
              <a:ext cx="1620733" cy="43256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53E4B42D-DF49-4F53-8E61-BFDC3557BB6E}"/>
                </a:ext>
              </a:extLst>
            </p:cNvPr>
            <p:cNvSpPr/>
            <p:nvPr/>
          </p:nvSpPr>
          <p:spPr>
            <a:xfrm>
              <a:off x="3711380" y="3394109"/>
              <a:ext cx="1620733" cy="43256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E4E32271-E842-4074-838C-120162522003}"/>
                </a:ext>
              </a:extLst>
            </p:cNvPr>
            <p:cNvSpPr/>
            <p:nvPr/>
          </p:nvSpPr>
          <p:spPr>
            <a:xfrm>
              <a:off x="3711379" y="3937573"/>
              <a:ext cx="1620733" cy="43256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C915089-0CF1-4748-AF66-3261FD5C410E}"/>
              </a:ext>
            </a:extLst>
          </p:cNvPr>
          <p:cNvSpPr txBox="1"/>
          <p:nvPr/>
        </p:nvSpPr>
        <p:spPr>
          <a:xfrm>
            <a:off x="6581489" y="1918685"/>
            <a:ext cx="51519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Notice, for $PS1, there are control characters: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\u = user name and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\w = print working directory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$PS2 is used for line continuations, e.g. if you require, for example, a ‘;’ at the end but don’t have it, you will continue to the next line. $PS2  will prompt ‘&gt;‘ to make it clearer what needed to be done.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$PS3 is blank. </a:t>
            </a:r>
          </a:p>
        </p:txBody>
      </p:sp>
    </p:spTree>
    <p:extLst>
      <p:ext uri="{BB962C8B-B14F-4D97-AF65-F5344CB8AC3E}">
        <p14:creationId xmlns:p14="http://schemas.microsoft.com/office/powerpoint/2010/main" val="338061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FDF3-0E04-4A56-B7EA-23926F32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Aliases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4A317C-809E-41EF-921E-3FC62BC22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8706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shell supports </a:t>
            </a:r>
            <a:r>
              <a:rPr lang="en-US" b="1" dirty="0">
                <a:latin typeface="Century Gothic" panose="020B0502020202020204" pitchFamily="34" charset="0"/>
              </a:rPr>
              <a:t>aliases </a:t>
            </a:r>
            <a:r>
              <a:rPr lang="en-US" dirty="0">
                <a:latin typeface="Century Gothic" panose="020B0502020202020204" pitchFamily="34" charset="0"/>
              </a:rPr>
              <a:t>as a mechanism of assigning shorthand names for commands or for redefining commands to run with specific options. Aliasing is done with the </a:t>
            </a:r>
            <a:r>
              <a:rPr lang="en-US" b="1" dirty="0">
                <a:latin typeface="Century Gothic" panose="020B0502020202020204" pitchFamily="34" charset="0"/>
              </a:rPr>
              <a:t>alias </a:t>
            </a:r>
            <a:r>
              <a:rPr lang="en-US" dirty="0">
                <a:latin typeface="Century Gothic" panose="020B0502020202020204" pitchFamily="34" charset="0"/>
              </a:rPr>
              <a:t>statement, a built-in feature of the shell.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5A716-D4B9-4375-AAE9-CCABA73B7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86" y="2402382"/>
            <a:ext cx="7979427" cy="409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3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4AB7E-C802-498B-A7AA-7D51B898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Unalias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DA8ECF-AAA1-4058-A876-073FCF2CB289}"/>
              </a:ext>
            </a:extLst>
          </p:cNvPr>
          <p:cNvSpPr txBox="1"/>
          <p:nvPr/>
        </p:nvSpPr>
        <p:spPr>
          <a:xfrm>
            <a:off x="838200" y="1611520"/>
            <a:ext cx="10402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First, created a an alias to ‘</a:t>
            </a:r>
            <a:r>
              <a:rPr lang="en-US" sz="2400" b="1" dirty="0">
                <a:latin typeface="Century Gothic" panose="020B0502020202020204" pitchFamily="34" charset="0"/>
              </a:rPr>
              <a:t>cp</a:t>
            </a:r>
            <a:r>
              <a:rPr lang="en-US" sz="2400" dirty="0">
                <a:latin typeface="Century Gothic" panose="020B0502020202020204" pitchFamily="34" charset="0"/>
              </a:rPr>
              <a:t>’ is assigned the command ‘cp -</a:t>
            </a:r>
            <a:r>
              <a:rPr lang="en-US" sz="2400" dirty="0" err="1">
                <a:latin typeface="Century Gothic" panose="020B0502020202020204" pitchFamily="34" charset="0"/>
              </a:rPr>
              <a:t>i</a:t>
            </a:r>
            <a:r>
              <a:rPr lang="en-US" sz="2400" dirty="0">
                <a:latin typeface="Century Gothic" panose="020B0502020202020204" pitchFamily="34" charset="0"/>
              </a:rPr>
              <a:t>’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Displayed the output of ‘</a:t>
            </a:r>
            <a:r>
              <a:rPr lang="en-US" sz="2400" b="1" dirty="0">
                <a:latin typeface="Century Gothic" panose="020B0502020202020204" pitchFamily="34" charset="0"/>
              </a:rPr>
              <a:t>cp</a:t>
            </a:r>
            <a:r>
              <a:rPr lang="en-US" sz="2400" dirty="0">
                <a:latin typeface="Century Gothic" panose="020B0502020202020204" pitchFamily="34" charset="0"/>
              </a:rPr>
              <a:t>’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latin typeface="Century Gothic" panose="020B0502020202020204" pitchFamily="34" charset="0"/>
              </a:rPr>
              <a:t>unalias cp</a:t>
            </a:r>
            <a:r>
              <a:rPr lang="en-US" sz="2400" dirty="0">
                <a:latin typeface="Century Gothic" panose="020B0502020202020204" pitchFamily="34" charset="0"/>
              </a:rPr>
              <a:t>’ to get rid of it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Century Gothic" panose="020B0502020202020204" pitchFamily="34" charset="0"/>
              </a:rPr>
              <a:t>Run ‘</a:t>
            </a:r>
            <a:r>
              <a:rPr lang="en-US" sz="2400" b="1" dirty="0">
                <a:latin typeface="Century Gothic" panose="020B0502020202020204" pitchFamily="34" charset="0"/>
              </a:rPr>
              <a:t>cp</a:t>
            </a:r>
            <a:r>
              <a:rPr lang="en-US" sz="2400" dirty="0">
                <a:latin typeface="Century Gothic" panose="020B0502020202020204" pitchFamily="34" charset="0"/>
              </a:rPr>
              <a:t>’ again to display an error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384158-68F4-4D00-8B6A-59D831D59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9" y="2320823"/>
            <a:ext cx="10290382" cy="4500653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030E45F-ED15-486C-99B9-0517BD5AE236}"/>
              </a:ext>
            </a:extLst>
          </p:cNvPr>
          <p:cNvGrpSpPr/>
          <p:nvPr/>
        </p:nvGrpSpPr>
        <p:grpSpPr>
          <a:xfrm>
            <a:off x="9237" y="3429000"/>
            <a:ext cx="12182763" cy="2121156"/>
            <a:chOff x="0" y="3125324"/>
            <a:chExt cx="12182763" cy="21211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AE3998-77C2-4BF2-8A35-815838D1C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25324"/>
              <a:ext cx="12182763" cy="2121156"/>
            </a:xfrm>
            <a:prstGeom prst="rect">
              <a:avLst/>
            </a:prstGeom>
          </p:spPr>
        </p:pic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45F037D4-9544-49C5-9A10-92CE430609A8}"/>
                </a:ext>
              </a:extLst>
            </p:cNvPr>
            <p:cNvSpPr/>
            <p:nvPr/>
          </p:nvSpPr>
          <p:spPr>
            <a:xfrm rot="1146009">
              <a:off x="3301224" y="3275162"/>
              <a:ext cx="1130710" cy="383458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B5465D52-CFDB-4818-B8CA-A547EEF03D82}"/>
                </a:ext>
              </a:extLst>
            </p:cNvPr>
            <p:cNvSpPr/>
            <p:nvPr/>
          </p:nvSpPr>
          <p:spPr>
            <a:xfrm rot="1414737">
              <a:off x="2824974" y="3930204"/>
              <a:ext cx="1130710" cy="383458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352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98F44-12F2-4AA2-B06F-7EED31B0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                                          History Commands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B879EA-1B6D-4760-9AF5-9BAD685C93FC}"/>
              </a:ext>
            </a:extLst>
          </p:cNvPr>
          <p:cNvSpPr/>
          <p:nvPr/>
        </p:nvSpPr>
        <p:spPr>
          <a:xfrm>
            <a:off x="1" y="943407"/>
            <a:ext cx="463867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Century Gothic" panose="020B0502020202020204" pitchFamily="34" charset="0"/>
              </a:rPr>
              <a:t>The </a:t>
            </a:r>
            <a:r>
              <a:rPr lang="en-US" sz="2300" b="1" dirty="0">
                <a:latin typeface="Century Gothic" panose="020B0502020202020204" pitchFamily="34" charset="0"/>
              </a:rPr>
              <a:t>history </a:t>
            </a:r>
            <a:r>
              <a:rPr lang="en-US" sz="2300" dirty="0">
                <a:latin typeface="Century Gothic" panose="020B0502020202020204" pitchFamily="34" charset="0"/>
              </a:rPr>
              <a:t>feature lets you recall previous commands (even those executed in previous sessions), edit them if required, and re-execute them. The shell assigns each command an </a:t>
            </a:r>
            <a:r>
              <a:rPr lang="en-US" sz="2300" b="1" dirty="0">
                <a:latin typeface="Century Gothic" panose="020B0502020202020204" pitchFamily="34" charset="0"/>
              </a:rPr>
              <a:t>event number</a:t>
            </a:r>
            <a:r>
              <a:rPr lang="en-US" sz="2300" dirty="0">
                <a:latin typeface="Century Gothic" panose="020B0502020202020204" pitchFamily="34" charset="0"/>
              </a:rPr>
              <a:t>. </a:t>
            </a:r>
          </a:p>
          <a:p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Example: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Using a numeric argument, we can display the last five commands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BBFCA-393F-4C3B-93FC-1024C97A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74" y="1172247"/>
            <a:ext cx="6390476" cy="52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8D668-5F22-41A6-A1DD-78C274F191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90"/>
          <a:stretch/>
        </p:blipFill>
        <p:spPr>
          <a:xfrm>
            <a:off x="1" y="4709053"/>
            <a:ext cx="4857750" cy="15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6221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26454</TotalTime>
  <Words>1323</Words>
  <Application>Microsoft Office PowerPoint</Application>
  <PresentationFormat>Widescreen</PresentationFormat>
  <Paragraphs>200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Bahnschrift</vt:lpstr>
      <vt:lpstr>Bahnschrift Condensed</vt:lpstr>
      <vt:lpstr>Calibri</vt:lpstr>
      <vt:lpstr>Calibri Light</vt:lpstr>
      <vt:lpstr>Century Gothic</vt:lpstr>
      <vt:lpstr>tinyPPT.com</vt:lpstr>
      <vt:lpstr>PowerPoint Presentation</vt:lpstr>
      <vt:lpstr>PowerPoint Presentation</vt:lpstr>
      <vt:lpstr>Chapter 8 - *** Shell Customization</vt:lpstr>
      <vt:lpstr>            Environment Variables</vt:lpstr>
      <vt:lpstr>         Common Environment Variables</vt:lpstr>
      <vt:lpstr>The Prompt Strings</vt:lpstr>
      <vt:lpstr>Useful Aliases</vt:lpstr>
      <vt:lpstr>Unalias</vt:lpstr>
      <vt:lpstr>                                                History Commands</vt:lpstr>
      <vt:lpstr>                     History (Accessing Previous Commands)</vt:lpstr>
      <vt:lpstr>History with Substitution</vt:lpstr>
      <vt:lpstr>Arguments to Previous Commands</vt:lpstr>
      <vt:lpstr>            Arguments to Previous Commands</vt:lpstr>
      <vt:lpstr>History Variables</vt:lpstr>
      <vt:lpstr>Shell Settings with ‘set –o’</vt:lpstr>
      <vt:lpstr>                           Displaying ‘set’ Status’</vt:lpstr>
      <vt:lpstr>Using ‘set’ Options</vt:lpstr>
      <vt:lpstr>                    Force ‘exit’ to Logout (Exit Shell)</vt:lpstr>
      <vt:lpstr>                     In-line Command Editing. Using set Options</vt:lpstr>
      <vt:lpstr>Pattern Searching In-line</vt:lpstr>
      <vt:lpstr>Initialization Scripts ***</vt:lpstr>
      <vt:lpstr>‘.bashrc’ Contents</vt:lpstr>
      <vt:lpstr>Directory Stack Manipulation</vt:lpstr>
      <vt:lpstr>              ‘dirs’ ‘pushd’ ‘popd’: Fast Navigation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305</cp:revision>
  <dcterms:created xsi:type="dcterms:W3CDTF">2018-07-15T12:08:32Z</dcterms:created>
  <dcterms:modified xsi:type="dcterms:W3CDTF">2019-10-30T19:27:48Z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